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1"/>
  </p:notesMasterIdLst>
  <p:sldIdLst>
    <p:sldId id="274" r:id="rId2"/>
    <p:sldId id="257" r:id="rId3"/>
    <p:sldId id="275" r:id="rId4"/>
    <p:sldId id="271" r:id="rId5"/>
    <p:sldId id="284" r:id="rId6"/>
    <p:sldId id="270" r:id="rId7"/>
    <p:sldId id="272" r:id="rId8"/>
    <p:sldId id="291" r:id="rId9"/>
    <p:sldId id="299" r:id="rId10"/>
    <p:sldId id="304" r:id="rId11"/>
    <p:sldId id="287" r:id="rId12"/>
    <p:sldId id="285" r:id="rId13"/>
    <p:sldId id="286" r:id="rId14"/>
    <p:sldId id="289" r:id="rId15"/>
    <p:sldId id="290" r:id="rId16"/>
    <p:sldId id="300" r:id="rId17"/>
    <p:sldId id="301" r:id="rId18"/>
    <p:sldId id="30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1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40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11" Type="http://schemas.openxmlformats.org/officeDocument/2006/relationships/image" Target="../media/image420.png"/><Relationship Id="rId5" Type="http://schemas.openxmlformats.org/officeDocument/2006/relationships/image" Target="../media/image480.png"/><Relationship Id="rId10" Type="http://schemas.openxmlformats.org/officeDocument/2006/relationships/image" Target="../media/image41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5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Introduction to the low-Mach Number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7479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Projection Applied to low-Mach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953CC-443F-7F71-A1B0-F7D106E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2554328"/>
            <a:ext cx="7898530" cy="3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92671-16DC-0146-94EA-5FDCF9FF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DEB65-0646-F342-AE60-A0327CED7CC1}"/>
              </a:ext>
            </a:extLst>
          </p:cNvPr>
          <p:cNvSpPr txBox="1"/>
          <p:nvPr/>
        </p:nvSpPr>
        <p:spPr>
          <a:xfrm>
            <a:off x="1654629" y="6357257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Maples Pavilion</a:t>
            </a:r>
          </a:p>
        </p:txBody>
      </p:sp>
    </p:spTree>
    <p:extLst>
      <p:ext uri="{BB962C8B-B14F-4D97-AF65-F5344CB8AC3E}">
        <p14:creationId xmlns:p14="http://schemas.microsoft.com/office/powerpoint/2010/main" val="486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5B008-D057-0B45-AEB7-1F0EAC36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" y="1938564"/>
            <a:ext cx="1155700" cy="17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BB03A-96D5-6744-A6A3-8A48A175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291A47-8C15-9F42-AE20-96541987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C0D7B-787C-744A-9000-E86F0841D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601" y="4043472"/>
            <a:ext cx="38989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5B008-D057-0B45-AEB7-1F0EAC36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7" y="1938564"/>
            <a:ext cx="115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6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/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blipFill>
                <a:blip r:embed="rId2"/>
                <a:stretch>
                  <a:fillRect l="-5970" r="-44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/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blipFill>
                <a:blip r:embed="rId2"/>
                <a:stretch>
                  <a:fillRect l="-5970" r="-44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8150F-7D79-EE48-9B96-8907363E0694}"/>
                  </a:ext>
                </a:extLst>
              </p:cNvPr>
              <p:cNvSpPr txBox="1"/>
              <p:nvPr/>
            </p:nvSpPr>
            <p:spPr>
              <a:xfrm>
                <a:off x="3894273" y="3955241"/>
                <a:ext cx="139538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8150F-7D79-EE48-9B96-8907363E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73" y="3955241"/>
                <a:ext cx="1395382" cy="726481"/>
              </a:xfrm>
              <a:prstGeom prst="rect">
                <a:avLst/>
              </a:prstGeom>
              <a:blipFill>
                <a:blip r:embed="rId3"/>
                <a:stretch>
                  <a:fillRect l="-67568" t="-153448" r="-2703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46BE8E-1C58-5847-8696-AFACE4180435}"/>
              </a:ext>
            </a:extLst>
          </p:cNvPr>
          <p:cNvSpPr txBox="1"/>
          <p:nvPr/>
        </p:nvSpPr>
        <p:spPr>
          <a:xfrm>
            <a:off x="3338640" y="5005596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– In = 0 (at t = to+0.0000000001</a:t>
            </a:r>
          </a:p>
        </p:txBody>
      </p:sp>
    </p:spTree>
    <p:extLst>
      <p:ext uri="{BB962C8B-B14F-4D97-AF65-F5344CB8AC3E}">
        <p14:creationId xmlns:p14="http://schemas.microsoft.com/office/powerpoint/2010/main" val="27934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 Solver Ramifications….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0954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Fixed point solvers iterate over the domain sequentially and are effective when this sweeping of the mesh corresponds to a particular physical 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F8076-9BB6-558A-F618-725A5634556C}"/>
              </a:ext>
            </a:extLst>
          </p:cNvPr>
          <p:cNvSpPr/>
          <p:nvPr/>
        </p:nvSpPr>
        <p:spPr>
          <a:xfrm>
            <a:off x="2978549" y="4468585"/>
            <a:ext cx="877244" cy="90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5D1566F-1287-5968-7F75-E1DCF454A815}"/>
              </a:ext>
            </a:extLst>
          </p:cNvPr>
          <p:cNvCxnSpPr>
            <a:cxnSpLocks/>
          </p:cNvCxnSpPr>
          <p:nvPr/>
        </p:nvCxnSpPr>
        <p:spPr>
          <a:xfrm>
            <a:off x="3203816" y="4309998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74C637-C3AA-AF4F-FB0C-AAAE843265BD}"/>
              </a:ext>
            </a:extLst>
          </p:cNvPr>
          <p:cNvSpPr txBox="1"/>
          <p:nvPr/>
        </p:nvSpPr>
        <p:spPr>
          <a:xfrm>
            <a:off x="3109897" y="3757439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Sweeping direction</a:t>
            </a:r>
          </a:p>
        </p:txBody>
      </p:sp>
    </p:spTree>
    <p:extLst>
      <p:ext uri="{BB962C8B-B14F-4D97-AF65-F5344CB8AC3E}">
        <p14:creationId xmlns:p14="http://schemas.microsoft.com/office/powerpoint/2010/main" val="85926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 Elliptic Solver Ramifications….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0954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Elliptic systems, fixed point iterative solvers fail since the sequential propagation of information is not adequate for a system with infinite wave speeds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F8076-9BB6-558A-F618-725A5634556C}"/>
              </a:ext>
            </a:extLst>
          </p:cNvPr>
          <p:cNvSpPr/>
          <p:nvPr/>
        </p:nvSpPr>
        <p:spPr>
          <a:xfrm>
            <a:off x="1802374" y="4729843"/>
            <a:ext cx="877244" cy="90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5D1566F-1287-5968-7F75-E1DCF454A815}"/>
              </a:ext>
            </a:extLst>
          </p:cNvPr>
          <p:cNvCxnSpPr>
            <a:cxnSpLocks/>
          </p:cNvCxnSpPr>
          <p:nvPr/>
        </p:nvCxnSpPr>
        <p:spPr>
          <a:xfrm flipV="1">
            <a:off x="3128856" y="3653516"/>
            <a:ext cx="2346689" cy="1223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EBF20B6-6088-2CAC-FA95-846E8B479C66}"/>
              </a:ext>
            </a:extLst>
          </p:cNvPr>
          <p:cNvSpPr/>
          <p:nvPr/>
        </p:nvSpPr>
        <p:spPr>
          <a:xfrm>
            <a:off x="6015145" y="2879271"/>
            <a:ext cx="877244" cy="90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F1BCC-DE3B-C05F-CEF5-88E44000A726}"/>
              </a:ext>
            </a:extLst>
          </p:cNvPr>
          <p:cNvSpPr txBox="1"/>
          <p:nvPr/>
        </p:nvSpPr>
        <p:spPr>
          <a:xfrm>
            <a:off x="4023223" y="4561114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locations are strongly coupled</a:t>
            </a:r>
          </a:p>
        </p:txBody>
      </p:sp>
    </p:spTree>
    <p:extLst>
      <p:ext uri="{BB962C8B-B14F-4D97-AF65-F5344CB8AC3E}">
        <p14:creationId xmlns:p14="http://schemas.microsoft.com/office/powerpoint/2010/main" val="200754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 Elliptic Solver Ramifications….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0954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Multigrid methods (MG) are essential for efficient solver performance in fluids-based Elliptic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simple, structured domains, this can be geometric (GMG), while in unstructured, algebraic (AMG)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7C133C-15F0-7273-E5F1-02653657B2D6}"/>
              </a:ext>
            </a:extLst>
          </p:cNvPr>
          <p:cNvGrpSpPr/>
          <p:nvPr/>
        </p:nvGrpSpPr>
        <p:grpSpPr>
          <a:xfrm>
            <a:off x="718466" y="2775858"/>
            <a:ext cx="2453784" cy="1363107"/>
            <a:chOff x="344290" y="2525486"/>
            <a:chExt cx="8081244" cy="3407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4CB653-5A67-3546-9B8B-1DA005412D62}"/>
                </a:ext>
              </a:extLst>
            </p:cNvPr>
            <p:cNvSpPr/>
            <p:nvPr/>
          </p:nvSpPr>
          <p:spPr>
            <a:xfrm>
              <a:off x="1345329" y="2525486"/>
              <a:ext cx="6085115" cy="34072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D1628F-EADC-B14D-A4F9-892133FAAFE8}"/>
                </a:ext>
              </a:extLst>
            </p:cNvPr>
            <p:cNvCxnSpPr/>
            <p:nvPr/>
          </p:nvCxnSpPr>
          <p:spPr>
            <a:xfrm>
              <a:off x="1345329" y="4876800"/>
              <a:ext cx="0" cy="105591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798233-11A0-3148-BCB9-176722709493}"/>
                </a:ext>
              </a:extLst>
            </p:cNvPr>
            <p:cNvCxnSpPr/>
            <p:nvPr/>
          </p:nvCxnSpPr>
          <p:spPr>
            <a:xfrm>
              <a:off x="7436830" y="5747660"/>
              <a:ext cx="0" cy="18288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490B1C-9565-634E-BB69-94EB57CF18F8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492034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032A25A-8A75-BD4F-BCE7-D1B396314F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113673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E1F07A-3487-CE4A-908A-A048147E37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307004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2A33C0-B4EE-CA4A-BF95-315247FD1270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500335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1BD8B-5E09-6441-AD03-35AA96BDE522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69366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020263-DB9D-C94A-BEF7-2C3830BF2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88699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59841F-2024-574A-AFDA-B831EA281CD7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777701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69C0D5-7698-7E41-B578-7DBD0ABBB691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91660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4A06D3-5EAC-1FD8-2908-3E14E947C176}"/>
              </a:ext>
            </a:extLst>
          </p:cNvPr>
          <p:cNvGrpSpPr/>
          <p:nvPr/>
        </p:nvGrpSpPr>
        <p:grpSpPr>
          <a:xfrm>
            <a:off x="3286559" y="3924836"/>
            <a:ext cx="2453784" cy="1363107"/>
            <a:chOff x="344290" y="2525486"/>
            <a:chExt cx="8081244" cy="340722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9324A2-A86F-FE5D-2F5D-AAA101606C49}"/>
                </a:ext>
              </a:extLst>
            </p:cNvPr>
            <p:cNvSpPr/>
            <p:nvPr/>
          </p:nvSpPr>
          <p:spPr>
            <a:xfrm>
              <a:off x="1345329" y="2525486"/>
              <a:ext cx="6085115" cy="34072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3ABF7-6639-16AF-3587-EEE4756AA503}"/>
                </a:ext>
              </a:extLst>
            </p:cNvPr>
            <p:cNvCxnSpPr/>
            <p:nvPr/>
          </p:nvCxnSpPr>
          <p:spPr>
            <a:xfrm>
              <a:off x="1345329" y="4876800"/>
              <a:ext cx="0" cy="105591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ECF91DF-1897-DB11-3A00-0CD8B8956A6F}"/>
                </a:ext>
              </a:extLst>
            </p:cNvPr>
            <p:cNvCxnSpPr/>
            <p:nvPr/>
          </p:nvCxnSpPr>
          <p:spPr>
            <a:xfrm>
              <a:off x="7436830" y="5747660"/>
              <a:ext cx="0" cy="18288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9C563-272B-1EB7-3445-8E6B7DFF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492034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9A465ED-A210-5173-C5D4-80908BD97B2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113673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C1223C-5E7B-3366-B63D-AD30492EA1C2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307004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371D3D-CC76-D0DF-96C8-253226CFB0A0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500335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85B7C5-233D-17A8-FD37-53F07003E1F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69366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973C693-0B8C-D65E-7EC8-DE6E3C06234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88699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2B4899-A666-5C48-900E-0155B20511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777701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C9EBCC-8FEF-B8D1-65BF-3CBABCD8B05E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91660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36F835-E1CB-DA05-219E-9634A5F5DA85}"/>
              </a:ext>
            </a:extLst>
          </p:cNvPr>
          <p:cNvGrpSpPr/>
          <p:nvPr/>
        </p:nvGrpSpPr>
        <p:grpSpPr>
          <a:xfrm>
            <a:off x="5949116" y="5287943"/>
            <a:ext cx="2453784" cy="1363107"/>
            <a:chOff x="344290" y="2525486"/>
            <a:chExt cx="8081244" cy="34072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9FA1DF-9816-CFCC-21FF-414EFA7F4956}"/>
                </a:ext>
              </a:extLst>
            </p:cNvPr>
            <p:cNvSpPr/>
            <p:nvPr/>
          </p:nvSpPr>
          <p:spPr>
            <a:xfrm>
              <a:off x="1345329" y="2525486"/>
              <a:ext cx="6085115" cy="34072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106B56-67A5-986B-44FD-1682A4452B18}"/>
                </a:ext>
              </a:extLst>
            </p:cNvPr>
            <p:cNvCxnSpPr/>
            <p:nvPr/>
          </p:nvCxnSpPr>
          <p:spPr>
            <a:xfrm>
              <a:off x="1345329" y="4876800"/>
              <a:ext cx="0" cy="105591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695A10C-3C31-8A85-4251-D5FFF7839932}"/>
                </a:ext>
              </a:extLst>
            </p:cNvPr>
            <p:cNvCxnSpPr/>
            <p:nvPr/>
          </p:nvCxnSpPr>
          <p:spPr>
            <a:xfrm>
              <a:off x="7436830" y="5747660"/>
              <a:ext cx="0" cy="18288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B95B9C9-7A36-F914-7C35-515F8D085525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492034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6BEBDD7-E5B3-E9E5-E7FB-0B6C9D51BDBF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113673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54F4200-4AD9-1662-6523-1144EC775C8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307004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A9811-805A-8374-B781-8C9D69764363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500335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E9239E0-4BA4-1824-A5F9-8CD59098BDA7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69366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9F49BA-0A86-A8D6-341D-630F092776E7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88699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A18FE65-198B-C897-B424-CCD58FAC3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777701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9E2A57F-1EA1-7DDB-C6E2-609E20D24867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91660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B6F81B-F060-FA64-31EA-E4BB08101D19}"/>
              </a:ext>
            </a:extLst>
          </p:cNvPr>
          <p:cNvCxnSpPr>
            <a:cxnSpLocks/>
          </p:cNvCxnSpPr>
          <p:nvPr/>
        </p:nvCxnSpPr>
        <p:spPr>
          <a:xfrm flipV="1">
            <a:off x="7155355" y="5301120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1B8B03-6CAB-245F-D60B-B9E8F32F2AB3}"/>
              </a:ext>
            </a:extLst>
          </p:cNvPr>
          <p:cNvCxnSpPr>
            <a:cxnSpLocks/>
          </p:cNvCxnSpPr>
          <p:nvPr/>
        </p:nvCxnSpPr>
        <p:spPr>
          <a:xfrm>
            <a:off x="6253286" y="6005705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94FE18-4969-BB7E-ABF6-9B5051758FD8}"/>
              </a:ext>
            </a:extLst>
          </p:cNvPr>
          <p:cNvCxnSpPr>
            <a:cxnSpLocks/>
          </p:cNvCxnSpPr>
          <p:nvPr/>
        </p:nvCxnSpPr>
        <p:spPr>
          <a:xfrm flipV="1">
            <a:off x="4499245" y="3918636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CF2561-4E12-B84E-D288-4A0136FB5159}"/>
              </a:ext>
            </a:extLst>
          </p:cNvPr>
          <p:cNvCxnSpPr>
            <a:cxnSpLocks/>
          </p:cNvCxnSpPr>
          <p:nvPr/>
        </p:nvCxnSpPr>
        <p:spPr>
          <a:xfrm>
            <a:off x="3597176" y="4623221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5D4814-1935-0D45-071F-8260F42B7E21}"/>
              </a:ext>
            </a:extLst>
          </p:cNvPr>
          <p:cNvCxnSpPr>
            <a:cxnSpLocks/>
          </p:cNvCxnSpPr>
          <p:nvPr/>
        </p:nvCxnSpPr>
        <p:spPr>
          <a:xfrm flipV="1">
            <a:off x="4945559" y="3929518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E3EEADF-740B-008B-AC7B-1D18BDD60CD3}"/>
              </a:ext>
            </a:extLst>
          </p:cNvPr>
          <p:cNvCxnSpPr>
            <a:cxnSpLocks/>
          </p:cNvCxnSpPr>
          <p:nvPr/>
        </p:nvCxnSpPr>
        <p:spPr>
          <a:xfrm flipV="1">
            <a:off x="4020275" y="3929514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B0C2FB-513F-8DC0-DF75-685F5791CFAC}"/>
              </a:ext>
            </a:extLst>
          </p:cNvPr>
          <p:cNvCxnSpPr>
            <a:cxnSpLocks/>
          </p:cNvCxnSpPr>
          <p:nvPr/>
        </p:nvCxnSpPr>
        <p:spPr>
          <a:xfrm>
            <a:off x="3597172" y="4274877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5AECB0-1355-B30C-A63A-FDDDF4FD06C6}"/>
              </a:ext>
            </a:extLst>
          </p:cNvPr>
          <p:cNvCxnSpPr>
            <a:cxnSpLocks/>
          </p:cNvCxnSpPr>
          <p:nvPr/>
        </p:nvCxnSpPr>
        <p:spPr>
          <a:xfrm>
            <a:off x="3608057" y="4982445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212964-9EA9-2867-ED1D-41EF4F9B52C4}"/>
              </a:ext>
            </a:extLst>
          </p:cNvPr>
          <p:cNvCxnSpPr>
            <a:cxnSpLocks/>
          </p:cNvCxnSpPr>
          <p:nvPr/>
        </p:nvCxnSpPr>
        <p:spPr>
          <a:xfrm flipV="1">
            <a:off x="1930222" y="2764749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0560911-C85D-729F-A5D4-895AE8B08A71}"/>
              </a:ext>
            </a:extLst>
          </p:cNvPr>
          <p:cNvCxnSpPr>
            <a:cxnSpLocks/>
          </p:cNvCxnSpPr>
          <p:nvPr/>
        </p:nvCxnSpPr>
        <p:spPr>
          <a:xfrm>
            <a:off x="1028153" y="3469334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60A74BD-129A-EAAB-BF71-9AA1CD8E8E80}"/>
              </a:ext>
            </a:extLst>
          </p:cNvPr>
          <p:cNvCxnSpPr>
            <a:cxnSpLocks/>
          </p:cNvCxnSpPr>
          <p:nvPr/>
        </p:nvCxnSpPr>
        <p:spPr>
          <a:xfrm flipV="1">
            <a:off x="2376536" y="2775631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F034DF-15F0-9247-ADD3-9D30280A667F}"/>
              </a:ext>
            </a:extLst>
          </p:cNvPr>
          <p:cNvCxnSpPr>
            <a:cxnSpLocks/>
          </p:cNvCxnSpPr>
          <p:nvPr/>
        </p:nvCxnSpPr>
        <p:spPr>
          <a:xfrm flipV="1">
            <a:off x="1451252" y="2775627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588D70A-A41E-28F7-EEEC-2D0A3E4C8AD1}"/>
              </a:ext>
            </a:extLst>
          </p:cNvPr>
          <p:cNvCxnSpPr>
            <a:cxnSpLocks/>
          </p:cNvCxnSpPr>
          <p:nvPr/>
        </p:nvCxnSpPr>
        <p:spPr>
          <a:xfrm>
            <a:off x="1028149" y="3120990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9ECB166-7ACF-9959-F1DE-3F8B992A34A8}"/>
              </a:ext>
            </a:extLst>
          </p:cNvPr>
          <p:cNvCxnSpPr>
            <a:cxnSpLocks/>
          </p:cNvCxnSpPr>
          <p:nvPr/>
        </p:nvCxnSpPr>
        <p:spPr>
          <a:xfrm>
            <a:off x="1039034" y="3828558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386306C-B494-2FB4-297B-A5D89642BA72}"/>
              </a:ext>
            </a:extLst>
          </p:cNvPr>
          <p:cNvCxnSpPr>
            <a:cxnSpLocks/>
          </p:cNvCxnSpPr>
          <p:nvPr/>
        </p:nvCxnSpPr>
        <p:spPr>
          <a:xfrm flipV="1">
            <a:off x="1244423" y="2786509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CD93F9E-223D-0890-C5D1-0C3B7A59148D}"/>
              </a:ext>
            </a:extLst>
          </p:cNvPr>
          <p:cNvCxnSpPr>
            <a:cxnSpLocks/>
          </p:cNvCxnSpPr>
          <p:nvPr/>
        </p:nvCxnSpPr>
        <p:spPr>
          <a:xfrm flipV="1">
            <a:off x="1690739" y="2786509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21F56E-72A9-778B-429C-2C3F8BEE139C}"/>
              </a:ext>
            </a:extLst>
          </p:cNvPr>
          <p:cNvCxnSpPr>
            <a:cxnSpLocks/>
          </p:cNvCxnSpPr>
          <p:nvPr/>
        </p:nvCxnSpPr>
        <p:spPr>
          <a:xfrm flipV="1">
            <a:off x="2147938" y="2797404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B6BBC74-416D-A058-CC77-558FEDD09206}"/>
              </a:ext>
            </a:extLst>
          </p:cNvPr>
          <p:cNvCxnSpPr>
            <a:cxnSpLocks/>
          </p:cNvCxnSpPr>
          <p:nvPr/>
        </p:nvCxnSpPr>
        <p:spPr>
          <a:xfrm flipV="1">
            <a:off x="2616023" y="2797401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4D3D505-7B80-46EA-57E5-EC3DB6F11A9E}"/>
              </a:ext>
            </a:extLst>
          </p:cNvPr>
          <p:cNvCxnSpPr>
            <a:cxnSpLocks/>
          </p:cNvCxnSpPr>
          <p:nvPr/>
        </p:nvCxnSpPr>
        <p:spPr>
          <a:xfrm>
            <a:off x="1028145" y="2957704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51FCBB-7870-317D-8DA3-5666A7409EF7}"/>
              </a:ext>
            </a:extLst>
          </p:cNvPr>
          <p:cNvCxnSpPr>
            <a:cxnSpLocks/>
          </p:cNvCxnSpPr>
          <p:nvPr/>
        </p:nvCxnSpPr>
        <p:spPr>
          <a:xfrm>
            <a:off x="1039033" y="3295162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80EE11-08F1-1ABC-6393-B29DAAFE25BE}"/>
              </a:ext>
            </a:extLst>
          </p:cNvPr>
          <p:cNvCxnSpPr>
            <a:cxnSpLocks/>
          </p:cNvCxnSpPr>
          <p:nvPr/>
        </p:nvCxnSpPr>
        <p:spPr>
          <a:xfrm>
            <a:off x="1028153" y="3643506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7260A4B-B8DF-54BA-A314-B1E98D98E136}"/>
              </a:ext>
            </a:extLst>
          </p:cNvPr>
          <p:cNvCxnSpPr>
            <a:cxnSpLocks/>
          </p:cNvCxnSpPr>
          <p:nvPr/>
        </p:nvCxnSpPr>
        <p:spPr>
          <a:xfrm>
            <a:off x="1039030" y="3980958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537BEB6-6C4B-ACB3-AF6E-715E53142385}"/>
              </a:ext>
            </a:extLst>
          </p:cNvPr>
          <p:cNvCxnSpPr>
            <a:cxnSpLocks/>
          </p:cNvCxnSpPr>
          <p:nvPr/>
        </p:nvCxnSpPr>
        <p:spPr>
          <a:xfrm>
            <a:off x="3264175" y="2774782"/>
            <a:ext cx="3891180" cy="170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B44EB0E-17B7-6E4F-E309-02D55621B47E}"/>
              </a:ext>
            </a:extLst>
          </p:cNvPr>
          <p:cNvCxnSpPr>
            <a:cxnSpLocks/>
          </p:cNvCxnSpPr>
          <p:nvPr/>
        </p:nvCxnSpPr>
        <p:spPr>
          <a:xfrm flipH="1" flipV="1">
            <a:off x="1838285" y="4744637"/>
            <a:ext cx="3489761" cy="181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774871" cy="570225"/>
          </a:xfrm>
        </p:spPr>
        <p:txBody>
          <a:bodyPr/>
          <a:lstStyle/>
          <a:p>
            <a:r>
              <a:rPr lang="en-US" dirty="0"/>
              <a:t>Introduction to the low-Mach </a:t>
            </a:r>
            <a:r>
              <a:rPr lang="en-US"/>
              <a:t>Number Approximation: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832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 allow for all length and time scales for a given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non-dimensional form of the momentum equation is singular in the limit as Mach number approaches zero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low-Mach equations are derived by nondimensionalization and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For a low-Mach flow, the density and thermodynamic pressure are not strongly coupled by an equation of state, hence, stiffness arises as Ma-&gt;0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constant-in-space thermodynamic pressure is used in the EOS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low-Mach procedure filters the acoustics, which can not be of prime interest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low-Mach Number Approximation: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DOF vs Equation count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Non-dimensional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Derived low-Mach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Pressure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Motion and Thermodynamic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Variable Density, non-Isothermal Fluid Flow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variable density (non-isothermal) equations of motion (momentum and continuity) with energy transport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Paolucci</a:t>
            </a:r>
            <a:r>
              <a:rPr lang="en-US" dirty="0"/>
              <a:t> (1982) or Baum (1978) for the low-Mach pedigree</a:t>
            </a:r>
          </a:p>
          <a:p>
            <a:pPr>
              <a:buFont typeface="Arial" charset="0"/>
              <a:buChar char="•"/>
            </a:pPr>
            <a:r>
              <a:rPr lang="en-US" dirty="0"/>
              <a:t> Number of Equations = (3+nDim) = Number of unknowns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blipFill>
                <a:blip r:embed="rId2"/>
                <a:stretch>
                  <a:fillRect l="-2597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blipFill>
                <a:blip r:embed="rId3"/>
                <a:stretch>
                  <a:fillRect l="-5556" r="-1852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blipFill>
                <a:blip r:embed="rId4"/>
                <a:stretch>
                  <a:fillRect l="-2752" t="-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𝑝𝑀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blipFill>
                <a:blip r:embed="rId5"/>
                <a:stretch>
                  <a:fillRect l="-11864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blipFill>
                <a:blip r:embed="rId6"/>
                <a:stretch>
                  <a:fillRect l="-12621" t="-129032" b="-20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DOF: </a:t>
            </a:r>
            <a:r>
              <a:rPr lang="en-US" u="sng" dirty="0"/>
              <a:t>(3 + </a:t>
            </a:r>
            <a:r>
              <a:rPr lang="en-US" u="sng" dirty="0" err="1"/>
              <a:t>nDim</a:t>
            </a:r>
            <a:r>
              <a:rPr lang="en-US" u="sng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 </a:t>
            </a:r>
            <a:r>
              <a:rPr lang="en-US" u="sng" dirty="0">
                <a:latin typeface="symbol" charset="2"/>
              </a:rPr>
              <a:t>(1)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 </a:t>
            </a:r>
            <a:r>
              <a:rPr lang="en-US" u="sng" dirty="0"/>
              <a:t>(2)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u="sng" dirty="0"/>
              <a:t>(</a:t>
            </a:r>
            <a:r>
              <a:rPr lang="en-US" u="sng" dirty="0" err="1"/>
              <a:t>nDim</a:t>
            </a:r>
            <a:r>
              <a:rPr lang="en-US" u="sng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Total energy, E </a:t>
            </a:r>
            <a:r>
              <a:rPr lang="en-US" u="sng" dirty="0"/>
              <a:t>(3)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 (</a:t>
            </a:r>
            <a:r>
              <a:rPr lang="en-US" u="sng" dirty="0"/>
              <a:t>1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dh/dT = Cp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blipFill>
                <a:blip r:embed="rId7"/>
                <a:stretch>
                  <a:fillRect l="-7407" t="-606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blipFill>
                <a:blip r:embed="rId8"/>
                <a:stretch>
                  <a:fillRect l="-6250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blipFill>
                <a:blip r:embed="rId9"/>
                <a:stretch>
                  <a:fillRect l="-175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blipFill>
                <a:blip r:embed="rId10"/>
                <a:stretch>
                  <a:fillRect l="-8140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4820098" y="2349661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51675" y="29783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+mj-lt"/>
              </a:rPr>
              <a:t>(2+nDim)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1157" y="4174465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+1 EOS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2FAB93-B19B-6A1B-BF4D-10C1CBE69622}"/>
              </a:ext>
            </a:extLst>
          </p:cNvPr>
          <p:cNvSpPr/>
          <p:nvPr/>
        </p:nvSpPr>
        <p:spPr>
          <a:xfrm>
            <a:off x="230135" y="3935950"/>
            <a:ext cx="1282102" cy="1195163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963800-9CB1-CB01-9858-0FAA53D017E2}"/>
              </a:ext>
            </a:extLst>
          </p:cNvPr>
          <p:cNvSpPr/>
          <p:nvPr/>
        </p:nvSpPr>
        <p:spPr>
          <a:xfrm>
            <a:off x="-26300" y="51748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+mj-lt"/>
              </a:rPr>
              <a:t>(3+nDim)</a:t>
            </a:r>
          </a:p>
        </p:txBody>
      </p:sp>
    </p:spTree>
    <p:extLst>
      <p:ext uri="{BB962C8B-B14F-4D97-AF65-F5344CB8AC3E}">
        <p14:creationId xmlns:p14="http://schemas.microsoft.com/office/powerpoint/2010/main" val="402849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viscous work and kinetic energy 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1938" t="-63750" b="-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 rotWithShape="0">
                <a:blip r:embed="rId4"/>
                <a:stretch>
                  <a:fillRect l="-4641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 rotWithShape="0"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 rotWithShape="0">
                <a:blip r:embed="rId6"/>
                <a:stretch>
                  <a:fillRect l="-6533" t="-7143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 rotWithShape="0">
                <a:blip r:embed="rId7"/>
                <a:stretch>
                  <a:fillRect l="-653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 rotWithShape="0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</a:t>
            </a:r>
            <a:r>
              <a:rPr lang="en-US" dirty="0">
                <a:solidFill>
                  <a:srgbClr val="C00000"/>
                </a:solidFill>
              </a:rPr>
              <a:t>viscous work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kinetic energy </a:t>
            </a:r>
            <a:r>
              <a:rPr lang="en-US" dirty="0"/>
              <a:t>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>
                <a:blip r:embed="rId2"/>
                <a:stretch>
                  <a:fillRect l="-200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>
                <a:blip r:embed="rId3"/>
                <a:stretch>
                  <a:fillRect l="-434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>
                <a:blip r:embed="rId4"/>
                <a:stretch>
                  <a:fillRect l="-84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>
                <a:blip r:embed="rId5"/>
                <a:stretch>
                  <a:fillRect l="-72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>
                <a:blip r:embed="rId6"/>
                <a:stretch>
                  <a:fillRect l="-6186" t="-277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>
                <a:blip r:embed="rId7"/>
                <a:stretch>
                  <a:fillRect l="-53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3BE32AB-C021-A54E-A32B-836CFAFC39F1}"/>
              </a:ext>
            </a:extLst>
          </p:cNvPr>
          <p:cNvSpPr/>
          <p:nvPr/>
        </p:nvSpPr>
        <p:spPr>
          <a:xfrm>
            <a:off x="5645326" y="3147297"/>
            <a:ext cx="686857" cy="680159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6714F4-5D4F-C346-BFB7-8828C674E676}"/>
              </a:ext>
            </a:extLst>
          </p:cNvPr>
          <p:cNvSpPr/>
          <p:nvPr/>
        </p:nvSpPr>
        <p:spPr>
          <a:xfrm>
            <a:off x="4132210" y="3136407"/>
            <a:ext cx="686857" cy="680159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To explore the singularity, write each DOF as an asymptotic series: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The resulting zeroth-order equations are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In order for the zeroth-order momentum equation to be well conditioned in the limit of zero Mach number,          must be spatially zero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a constant-in-space, possibly variable-in-time thermodynamic pressure,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</a:t>
                </a:r>
                <a:r>
                  <a:rPr lang="en-US" baseline="-25000" dirty="0"/>
                  <a:t>1</a:t>
                </a:r>
                <a:r>
                  <a:rPr lang="en-US" dirty="0"/>
                  <a:t> is the variable is space pressure, which is also known as the “motion pressure”,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Recall, this is simply a perturbation about the full thermodynamic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  <a:blipFill>
                <a:blip r:embed="rId2"/>
                <a:stretch>
                  <a:fillRect l="-1681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the Pressure Singularity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77" t="-3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6531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3887" t="-250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1236" t="-62963" b="-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blipFill rotWithShape="0">
                <a:blip r:embed="rId8"/>
                <a:stretch>
                  <a:fillRect l="-145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43FDC-9F75-0745-95BD-C4C3DEC3AFC5}"/>
              </a:ext>
            </a:extLst>
          </p:cNvPr>
          <p:cNvCxnSpPr>
            <a:cxnSpLocks/>
          </p:cNvCxnSpPr>
          <p:nvPr/>
        </p:nvCxnSpPr>
        <p:spPr>
          <a:xfrm>
            <a:off x="7866249" y="4293709"/>
            <a:ext cx="0" cy="161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912AEC-5028-864D-910A-98693EFC9590}"/>
              </a:ext>
            </a:extLst>
          </p:cNvPr>
          <p:cNvCxnSpPr>
            <a:cxnSpLocks/>
          </p:cNvCxnSpPr>
          <p:nvPr/>
        </p:nvCxnSpPr>
        <p:spPr>
          <a:xfrm>
            <a:off x="8295120" y="4293709"/>
            <a:ext cx="0" cy="199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F907BC-072D-DC48-8D14-B5C2216C12FB}"/>
              </a:ext>
            </a:extLst>
          </p:cNvPr>
          <p:cNvSpPr txBox="1"/>
          <p:nvPr/>
        </p:nvSpPr>
        <p:spPr>
          <a:xfrm>
            <a:off x="6718366" y="3924377"/>
            <a:ext cx="242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EOS/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323908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dimensional form, the low-Mach system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Energy transport is only required when the system modeled has a real temperature difference </a:t>
            </a:r>
            <a:r>
              <a:rPr lang="en-US" dirty="0" err="1"/>
              <a:t>somehwre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EOS does not provide an equation for closure, some other approach is required for pressure!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 practice, a functional form for the motion pressure is derived where the continuity equation is enforced in some manner: divergence of momentum with commutation of time derivative</a:t>
            </a:r>
          </a:p>
          <a:p>
            <a:pPr marL="150865" lvl="1" indent="0">
              <a:buNone/>
            </a:pPr>
            <a:r>
              <a:rPr lang="en-US" dirty="0"/>
              <a:t>					    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734" t="-370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5804" t="-2500" r="-2679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6342" y="2415200"/>
                <a:ext cx="731070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2" y="2415200"/>
                <a:ext cx="731070" cy="433965"/>
              </a:xfrm>
              <a:prstGeom prst="rect">
                <a:avLst/>
              </a:prstGeom>
              <a:blipFill>
                <a:blip r:embed="rId5"/>
                <a:stretch>
                  <a:fillRect l="-12069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50593" y="2984538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93" y="2984538"/>
                <a:ext cx="1292877" cy="374590"/>
              </a:xfrm>
              <a:prstGeom prst="rect">
                <a:avLst/>
              </a:prstGeom>
              <a:blipFill>
                <a:blip r:embed="rId6"/>
                <a:stretch>
                  <a:fillRect l="-13592" t="-136667" b="-2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863557" y="1839601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57" y="1839601"/>
                <a:ext cx="2878183" cy="509370"/>
              </a:xfrm>
              <a:prstGeom prst="rect">
                <a:avLst/>
              </a:prstGeom>
              <a:blipFill>
                <a:blip r:embed="rId7"/>
                <a:stretch>
                  <a:fillRect l="-1754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0496" y="2936192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96" y="2936192"/>
                <a:ext cx="1079400" cy="471283"/>
              </a:xfrm>
              <a:prstGeom prst="rect">
                <a:avLst/>
              </a:prstGeom>
              <a:blipFill>
                <a:blip r:embed="rId8"/>
                <a:stretch>
                  <a:fillRect l="-8235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>
            <a:off x="4820098" y="1770923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675" y="2399617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+mj-lt"/>
              </a:rPr>
              <a:t>2+nDim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1382" y="5641016"/>
                <a:ext cx="341311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2" y="5641016"/>
                <a:ext cx="3413114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953901" y="6508053"/>
            <a:ext cx="3100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(PPE)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37EBFE-FC9C-4166-5D49-6E5BAF183281}"/>
              </a:ext>
            </a:extLst>
          </p:cNvPr>
          <p:cNvSpPr/>
          <p:nvPr/>
        </p:nvSpPr>
        <p:spPr>
          <a:xfrm>
            <a:off x="60826" y="2028890"/>
            <a:ext cx="1282102" cy="1195163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057A84-E4DF-0059-A9D6-A2E021F1E023}"/>
                  </a:ext>
                </a:extLst>
              </p:cNvPr>
              <p:cNvSpPr/>
              <p:nvPr/>
            </p:nvSpPr>
            <p:spPr>
              <a:xfrm>
                <a:off x="4352189" y="5486860"/>
                <a:ext cx="3956013" cy="1332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mr-I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𝑡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057A84-E4DF-0059-A9D6-A2E021F1E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189" y="5486860"/>
                <a:ext cx="3956013" cy="1332031"/>
              </a:xfrm>
              <a:prstGeom prst="rect">
                <a:avLst/>
              </a:prstGeom>
              <a:blipFill>
                <a:blip r:embed="rId10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380E31-F118-68EE-6EE3-8EE1F186C6D8}"/>
              </a:ext>
            </a:extLst>
          </p:cNvPr>
          <p:cNvSpPr txBox="1"/>
          <p:nvPr/>
        </p:nvSpPr>
        <p:spPr>
          <a:xfrm>
            <a:off x="3712029" y="59871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51B9EF-BE10-4413-A9DF-5E4EC5EFD427}"/>
                  </a:ext>
                </a:extLst>
              </p:cNvPr>
              <p:cNvSpPr/>
              <p:nvPr/>
            </p:nvSpPr>
            <p:spPr>
              <a:xfrm>
                <a:off x="7890782" y="6093917"/>
                <a:ext cx="1112247" cy="705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51B9EF-BE10-4413-A9DF-5E4EC5EFD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782" y="6093917"/>
                <a:ext cx="1112247" cy="705129"/>
              </a:xfrm>
              <a:prstGeom prst="rect">
                <a:avLst/>
              </a:prstGeom>
              <a:blipFill>
                <a:blip r:embed="rId1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7A0A9D-8F32-43E1-DF89-3F6A58AE153E}"/>
              </a:ext>
            </a:extLst>
          </p:cNvPr>
          <p:cNvSpPr txBox="1"/>
          <p:nvPr/>
        </p:nvSpPr>
        <p:spPr>
          <a:xfrm>
            <a:off x="7728856" y="6248395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25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Set: Ramifications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effectively filtered out the acoustics, i.e., the wave speed is infinitely fast</a:t>
            </a:r>
          </a:p>
          <a:p>
            <a:pPr>
              <a:buFont typeface="Arial" charset="0"/>
              <a:buChar char="•"/>
            </a:pPr>
            <a:r>
              <a:rPr lang="en-US" dirty="0"/>
              <a:t> Continuity is met over any finite length instantly</a:t>
            </a:r>
          </a:p>
          <a:p>
            <a:pPr>
              <a:buFont typeface="Arial" charset="0"/>
              <a:buChar char="•"/>
            </a:pPr>
            <a:r>
              <a:rPr lang="en-US" dirty="0"/>
              <a:t> DOF/Equation system is: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, p</a:t>
            </a:r>
            <a:r>
              <a:rPr lang="en-US" baseline="30000" dirty="0"/>
              <a:t>m</a:t>
            </a:r>
            <a:r>
              <a:rPr lang="en-US" dirty="0"/>
              <a:t>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h;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is a constant for an open domain</a:t>
            </a:r>
          </a:p>
          <a:p>
            <a:pPr>
              <a:buFont typeface="Arial" charset="0"/>
              <a:buChar char="•"/>
            </a:pPr>
            <a:r>
              <a:rPr lang="en-US" dirty="0"/>
              <a:t> In practice, a functional form for the motion pressure is derived and known as a Pressure Poisson Equation (PPE)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we have introduced an Elliptic nature of the equation set</a:t>
            </a:r>
          </a:p>
          <a:p>
            <a:pPr>
              <a:buFont typeface="Arial" charset="0"/>
              <a:buChar char="•"/>
            </a:pPr>
            <a:r>
              <a:rPr lang="en-US" dirty="0"/>
              <a:t> Momentum and other equations can be implicit of explicitly solved, however, the Pressure Poisson Equation requires an implicit solve with dedicated solvers, e.g., multi-grid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226004-B888-6BCB-3E17-BE0DEB78AD95}"/>
                  </a:ext>
                </a:extLst>
              </p:cNvPr>
              <p:cNvSpPr/>
              <p:nvPr/>
            </p:nvSpPr>
            <p:spPr>
              <a:xfrm>
                <a:off x="615987" y="4693959"/>
                <a:ext cx="341311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226004-B888-6BCB-3E17-BE0DEB78A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693959"/>
                <a:ext cx="341311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DED329A-358C-F92F-AD79-89A84CB39B54}"/>
              </a:ext>
            </a:extLst>
          </p:cNvPr>
          <p:cNvSpPr txBox="1"/>
          <p:nvPr/>
        </p:nvSpPr>
        <p:spPr>
          <a:xfrm>
            <a:off x="1488506" y="5560996"/>
            <a:ext cx="3100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(PPE)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F03BCE-6FD4-3FEA-603E-3B4B79B275A4}"/>
                  </a:ext>
                </a:extLst>
              </p:cNvPr>
              <p:cNvSpPr/>
              <p:nvPr/>
            </p:nvSpPr>
            <p:spPr>
              <a:xfrm>
                <a:off x="4886794" y="4539803"/>
                <a:ext cx="3956013" cy="1332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mr-I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𝑡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F03BCE-6FD4-3FEA-603E-3B4B79B27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794" y="4539803"/>
                <a:ext cx="3956013" cy="1332031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3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”pressure projection”?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BE65-1E91-054A-9D65-8B0FC606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" y="2106956"/>
            <a:ext cx="7375958" cy="4689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8932-408E-1643-B2CA-5A9D001C86D1}"/>
              </a:ext>
            </a:extLst>
          </p:cNvPr>
          <p:cNvSpPr txBox="1"/>
          <p:nvPr/>
        </p:nvSpPr>
        <p:spPr>
          <a:xfrm>
            <a:off x="6220211" y="3990273"/>
            <a:ext cx="278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solenoidal vector, div(u) is zero and P is an “idempotent” projection, i.e., P=P</a:t>
            </a:r>
            <a:r>
              <a:rPr lang="en-US" baseline="30000" dirty="0"/>
              <a:t>2</a:t>
            </a:r>
          </a:p>
          <a:p>
            <a:r>
              <a:rPr lang="en-US" dirty="0"/>
              <a:t>Otherwise, P is an affine-projection operator</a:t>
            </a:r>
          </a:p>
        </p:txBody>
      </p:sp>
    </p:spTree>
    <p:extLst>
      <p:ext uri="{BB962C8B-B14F-4D97-AF65-F5344CB8AC3E}">
        <p14:creationId xmlns:p14="http://schemas.microsoft.com/office/powerpoint/2010/main" val="60141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3658</TotalTime>
  <Words>1441</Words>
  <Application>Microsoft Macintosh PowerPoint</Application>
  <PresentationFormat>On-screen Show (4:3)</PresentationFormat>
  <Paragraphs>230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Stanford ME469: Introduction to the low-Mach Number Approximation</vt:lpstr>
      <vt:lpstr>Introduction to the low-Mach Number Approximation: Outline</vt:lpstr>
      <vt:lpstr>Consider a Variable Density, non-Isothermal Fluid Flow System</vt:lpstr>
      <vt:lpstr>Dimensionless Form</vt:lpstr>
      <vt:lpstr>Dimensionless Form</vt:lpstr>
      <vt:lpstr>Exploration of the Pressure Singularity</vt:lpstr>
      <vt:lpstr>The Final low-Mach Number Equation Set</vt:lpstr>
      <vt:lpstr>The Final low-Mach Number Equation Set: Ramifications</vt:lpstr>
      <vt:lpstr>Why ”pressure projection”?</vt:lpstr>
      <vt:lpstr>Formal Projection Applied to low-Mach system</vt:lpstr>
      <vt:lpstr>Thought Experiment…</vt:lpstr>
      <vt:lpstr>Thought Experiment…</vt:lpstr>
      <vt:lpstr>Thought Experiment…</vt:lpstr>
      <vt:lpstr>Thought Experiment…</vt:lpstr>
      <vt:lpstr>Thought Experiment…</vt:lpstr>
      <vt:lpstr>Thought Experiment… Solver Ramifications….</vt:lpstr>
      <vt:lpstr>Thought Experiment… Elliptic Solver Ramifications….</vt:lpstr>
      <vt:lpstr>Thought Experiment… Elliptic Solver Ramifications….</vt:lpstr>
      <vt:lpstr>Introduction to the low-Mach Number Approximation: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113</cp:revision>
  <dcterms:created xsi:type="dcterms:W3CDTF">2017-10-14T01:15:26Z</dcterms:created>
  <dcterms:modified xsi:type="dcterms:W3CDTF">2022-05-02T19:00:26Z</dcterms:modified>
</cp:coreProperties>
</file>